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6"/>
  </p:notesMasterIdLst>
  <p:handoutMasterIdLst>
    <p:handoutMasterId r:id="rId17"/>
  </p:handoutMasterIdLst>
  <p:sldIdLst>
    <p:sldId id="406" r:id="rId7"/>
    <p:sldId id="474" r:id="rId8"/>
    <p:sldId id="479" r:id="rId9"/>
    <p:sldId id="478" r:id="rId10"/>
    <p:sldId id="475" r:id="rId11"/>
    <p:sldId id="480" r:id="rId12"/>
    <p:sldId id="471" r:id="rId13"/>
    <p:sldId id="477" r:id="rId14"/>
    <p:sldId id="467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9011" autoAdjust="0"/>
  </p:normalViewPr>
  <p:slideViewPr>
    <p:cSldViewPr snapToGrid="0" showGuides="1">
      <p:cViewPr varScale="1">
        <p:scale>
          <a:sx n="110" d="100"/>
          <a:sy n="110" d="100"/>
        </p:scale>
        <p:origin x="84" y="8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5/30/2019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5/30/2019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5/30/2019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11D17C00-9642-42BD-8570-1E53151B0424}" type="datetime1">
              <a:rPr lang="en-US" smtClean="0">
                <a:latin typeface="Arial" pitchFamily="34" charset="0"/>
                <a:cs typeface="Arial" pitchFamily="34" charset="0"/>
              </a:rPr>
              <a:t>5/30/2019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298763"/>
            <a:ext cx="6595720" cy="1203406"/>
          </a:xfrm>
        </p:spPr>
        <p:txBody>
          <a:bodyPr/>
          <a:lstStyle/>
          <a:p>
            <a:r>
              <a:rPr lang="en-US" dirty="0" smtClean="0"/>
              <a:t>Mission Hall 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&amp; Learn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Christine Shaff</a:t>
            </a:r>
          </a:p>
          <a:p>
            <a:r>
              <a:rPr lang="en-US" dirty="0" smtClean="0"/>
              <a:t>Luis Vite</a:t>
            </a:r>
            <a:br>
              <a:rPr lang="en-US" dirty="0" smtClean="0"/>
            </a:br>
            <a:r>
              <a:rPr lang="en-US" dirty="0" smtClean="0"/>
              <a:t>UCSF Real Estate</a:t>
            </a:r>
          </a:p>
          <a:p>
            <a:r>
              <a:rPr lang="en-US" dirty="0" smtClean="0"/>
              <a:t>Cristina Morrison</a:t>
            </a:r>
          </a:p>
          <a:p>
            <a:r>
              <a:rPr lang="en-US" dirty="0" smtClean="0"/>
              <a:t>SOM Dean’s Office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Reconfiguration and Renovation Updates</a:t>
            </a:r>
          </a:p>
          <a:p>
            <a:r>
              <a:rPr lang="en-US" dirty="0" smtClean="0"/>
              <a:t>MH Moves: Near </a:t>
            </a:r>
            <a:r>
              <a:rPr lang="en-US" dirty="0"/>
              <a:t>Term </a:t>
            </a:r>
            <a:r>
              <a:rPr lang="en-US" dirty="0" smtClean="0"/>
              <a:t>Assignments &amp; Final </a:t>
            </a:r>
            <a:r>
              <a:rPr lang="en-US" dirty="0"/>
              <a:t>state</a:t>
            </a:r>
          </a:p>
          <a:p>
            <a:r>
              <a:rPr lang="en-US" dirty="0" smtClean="0"/>
              <a:t>Campus Construction &amp; Chase Center grand opening</a:t>
            </a:r>
          </a:p>
          <a:p>
            <a:r>
              <a:rPr lang="en-US" dirty="0" smtClean="0"/>
              <a:t>MH Zoom Training Sessions &amp; Open House</a:t>
            </a:r>
          </a:p>
          <a:p>
            <a:r>
              <a:rPr lang="en-US" dirty="0" smtClean="0"/>
              <a:t>Q&amp;A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95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b="1" dirty="0" smtClean="0"/>
              <a:t>Reconfiguration &amp; Renovation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43985"/>
            <a:ext cx="8325548" cy="4805202"/>
          </a:xfrm>
        </p:spPr>
        <p:txBody>
          <a:bodyPr/>
          <a:lstStyle/>
          <a:p>
            <a:r>
              <a:rPr lang="en-US" sz="1600" b="1" dirty="0" smtClean="0"/>
              <a:t>Renovations: </a:t>
            </a:r>
            <a:r>
              <a:rPr lang="en-US" sz="1600" dirty="0" smtClean="0"/>
              <a:t>As of Feb 2019, Focus rooms to Office conversions (230+) and acoustic panel improvements have been completed on Floors 2-7</a:t>
            </a:r>
          </a:p>
          <a:p>
            <a:pPr lvl="1"/>
            <a:r>
              <a:rPr lang="en-US" sz="1600" i="1" dirty="0" smtClean="0"/>
              <a:t>Focus Rooms must remain shared space for anyone on the floor. </a:t>
            </a:r>
            <a:r>
              <a:rPr lang="en-US" sz="1600" i="1" dirty="0"/>
              <a:t>C</a:t>
            </a:r>
            <a:r>
              <a:rPr lang="en-US" sz="1600" i="1" dirty="0" smtClean="0"/>
              <a:t>ontact your floor coordinator for questions on which rooms are focus rooms and offices.</a:t>
            </a:r>
          </a:p>
          <a:p>
            <a:r>
              <a:rPr lang="en-US" sz="1600" b="1" dirty="0" smtClean="0"/>
              <a:t>Locks and office signs: </a:t>
            </a:r>
            <a:r>
              <a:rPr lang="en-US" sz="1600" dirty="0" smtClean="0"/>
              <a:t>Lock shop &amp; facilities has been notified that locks and office signage will begin installation in Jan 2020 after Final State move is complete.</a:t>
            </a:r>
          </a:p>
          <a:p>
            <a:r>
              <a:rPr lang="en-US" sz="1600" b="1" dirty="0" smtClean="0"/>
              <a:t>Electronic wayfinding touchscreen: </a:t>
            </a:r>
            <a:r>
              <a:rPr lang="en-US" sz="1600" dirty="0" smtClean="0"/>
              <a:t>to be completed on Floors 2-7 by the end of next week, June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Reconfiguration- Floors 4-7 only</a:t>
            </a:r>
          </a:p>
          <a:p>
            <a:pPr lvl="1"/>
            <a:r>
              <a:rPr lang="en-US" sz="1600" i="1" dirty="0" smtClean="0"/>
              <a:t>January 15, 2019: </a:t>
            </a:r>
            <a:r>
              <a:rPr lang="en-US" sz="1600" dirty="0" smtClean="0"/>
              <a:t>AVC Lori Yamauchi and Vice Dean, Bruce Wintroub sent out updates to all chairs, administrative officers, and chiefs of all departments/units on Floors 4-7 regarding upcoming moves to prepare for PMCB </a:t>
            </a:r>
            <a:r>
              <a:rPr lang="en-US" sz="1600" dirty="0" err="1" smtClean="0"/>
              <a:t>bldg</a:t>
            </a:r>
            <a:r>
              <a:rPr lang="en-US" sz="1600" dirty="0" smtClean="0"/>
              <a:t> opening June &amp; Block 33 opening in Jan 2020.</a:t>
            </a:r>
          </a:p>
          <a:p>
            <a:pPr lvl="1"/>
            <a:r>
              <a:rPr lang="en-US" sz="1600" i="1" dirty="0" smtClean="0"/>
              <a:t>April </a:t>
            </a:r>
            <a:r>
              <a:rPr lang="en-US" sz="1600" i="1" dirty="0" smtClean="0"/>
              <a:t>30, 2019: </a:t>
            </a:r>
            <a:r>
              <a:rPr lang="en-US" sz="1600" dirty="0" smtClean="0"/>
              <a:t>Final State memo sent by Lori &amp; Bruce along with map layouts. </a:t>
            </a:r>
          </a:p>
          <a:p>
            <a:pPr lvl="1"/>
            <a:r>
              <a:rPr lang="en-US" sz="1600" i="1" dirty="0" smtClean="0"/>
              <a:t>May 3, 2019: </a:t>
            </a:r>
            <a:r>
              <a:rPr lang="en-US" sz="1600" dirty="0" smtClean="0"/>
              <a:t>Near Term Assignment plan memo along with map layouts sent by Lori and Bruce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82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5992"/>
          </a:xfrm>
        </p:spPr>
        <p:txBody>
          <a:bodyPr/>
          <a:lstStyle/>
          <a:p>
            <a:r>
              <a:rPr lang="en-US" b="1" dirty="0" smtClean="0"/>
              <a:t>Near Term Assignments- “Interim Period”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776403"/>
            <a:ext cx="8325548" cy="4011502"/>
          </a:xfrm>
        </p:spPr>
        <p:txBody>
          <a:bodyPr/>
          <a:lstStyle/>
          <a:p>
            <a:r>
              <a:rPr lang="en-US" sz="1800" dirty="0" smtClean="0"/>
              <a:t>May 2019-Q1 2020; only affects Floors 4-6</a:t>
            </a:r>
          </a:p>
          <a:p>
            <a:r>
              <a:rPr lang="en-US" sz="1800" dirty="0" smtClean="0"/>
              <a:t>Preparation for Precision Cancer Medicine Building (PCMB) opening Summer 2019; </a:t>
            </a:r>
            <a:r>
              <a:rPr lang="en-US" sz="1800" dirty="0"/>
              <a:t>faculty and staff moving from Mount Zion will need space in Mission Hall to support the work in PCMB.</a:t>
            </a:r>
            <a:endParaRPr lang="en-US" sz="1800" dirty="0" smtClean="0"/>
          </a:p>
          <a:p>
            <a:r>
              <a:rPr lang="en-US" sz="1800" dirty="0" smtClean="0"/>
              <a:t>Purpose: To vacate space for Mt Zion groups (100+ faculty/staff) while allowing current occupants to have officially assigned offices.</a:t>
            </a:r>
          </a:p>
          <a:p>
            <a:r>
              <a:rPr lang="en-US" sz="1800" dirty="0" smtClean="0"/>
              <a:t>No group will be losing space</a:t>
            </a:r>
          </a:p>
          <a:p>
            <a:r>
              <a:rPr lang="en-US" sz="1800" dirty="0" smtClean="0"/>
              <a:t>Growth space will be assigned in the Final state moves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Q1 2020.</a:t>
            </a:r>
          </a:p>
          <a:p>
            <a:r>
              <a:rPr lang="en-US" sz="1800" dirty="0" smtClean="0"/>
              <a:t>Please contact Adrian Miu, Luis Vite &amp; Forrest Lewis for any move questions.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9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b="1" dirty="0" smtClean="0"/>
              <a:t>MH Final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08" y="1255408"/>
            <a:ext cx="8325548" cy="4554750"/>
          </a:xfrm>
        </p:spPr>
        <p:txBody>
          <a:bodyPr/>
          <a:lstStyle/>
          <a:p>
            <a:r>
              <a:rPr lang="en-US" sz="1800" dirty="0" smtClean="0"/>
              <a:t>Q1 2020- Forward</a:t>
            </a:r>
          </a:p>
          <a:p>
            <a:r>
              <a:rPr lang="en-US" sz="1800" dirty="0" smtClean="0"/>
              <a:t>Floors 4-7</a:t>
            </a:r>
          </a:p>
          <a:p>
            <a:r>
              <a:rPr lang="en-US" sz="1800" dirty="0"/>
              <a:t>Wayne and Gladys Valley Center for Vision and Valley Tower (CVN) opening Q1 2020; several groups currently in MH will move out which will release seats, creating growth space for us to distribute to current occupants and allow the rest of Mt Zion </a:t>
            </a:r>
            <a:r>
              <a:rPr lang="en-US" sz="1800" dirty="0" smtClean="0"/>
              <a:t>groups (150+ faculty/staff) </a:t>
            </a:r>
            <a:r>
              <a:rPr lang="en-US" sz="1800" dirty="0"/>
              <a:t>to move in. </a:t>
            </a:r>
            <a:endParaRPr lang="en-US" sz="1800" dirty="0" smtClean="0"/>
          </a:p>
          <a:p>
            <a:r>
              <a:rPr lang="en-US" sz="1800" dirty="0" smtClean="0"/>
              <a:t>Main moves</a:t>
            </a:r>
            <a:r>
              <a:rPr lang="en-US" sz="1800" dirty="0"/>
              <a:t> that will organize floors in MH by department, rather than the original </a:t>
            </a:r>
            <a:r>
              <a:rPr lang="en-US" sz="1800" dirty="0" smtClean="0"/>
              <a:t>model organized by Adults </a:t>
            </a:r>
            <a:r>
              <a:rPr lang="en-US" sz="1800" dirty="0"/>
              <a:t>and </a:t>
            </a:r>
            <a:r>
              <a:rPr lang="en-US" sz="1800" dirty="0" smtClean="0"/>
              <a:t>Pediatric services.</a:t>
            </a:r>
          </a:p>
          <a:p>
            <a:r>
              <a:rPr lang="en-US" sz="1800" dirty="0" smtClean="0"/>
              <a:t>Growth space will be provided to groups</a:t>
            </a:r>
          </a:p>
          <a:p>
            <a:r>
              <a:rPr lang="en-US" sz="1800" dirty="0" smtClean="0"/>
              <a:t>Office locks and signs will be installed once Final State moves are complete.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23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b="1" smtClean="0"/>
              <a:t>Visualized </a:t>
            </a:r>
            <a:r>
              <a:rPr lang="en-US" b="1" smtClean="0"/>
              <a:t>Move </a:t>
            </a:r>
            <a:r>
              <a:rPr lang="en-US" b="1" dirty="0" smtClean="0"/>
              <a:t>Plan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4" y="1488559"/>
            <a:ext cx="8793351" cy="42211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48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b="1" dirty="0" smtClean="0"/>
              <a:t>Other Mission Bay 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35152"/>
            <a:ext cx="8325548" cy="4011502"/>
          </a:xfrm>
        </p:spPr>
        <p:txBody>
          <a:bodyPr/>
          <a:lstStyle/>
          <a:p>
            <a:r>
              <a:rPr lang="en-US" sz="1800" b="1" dirty="0" smtClean="0"/>
              <a:t>UCSF</a:t>
            </a:r>
          </a:p>
          <a:p>
            <a:pPr lvl="1"/>
            <a:r>
              <a:rPr lang="en-US" sz="1800" dirty="0" smtClean="0"/>
              <a:t>Weill Neurosciences </a:t>
            </a:r>
            <a:r>
              <a:rPr lang="en-US" sz="1800" dirty="0"/>
              <a:t>Building, underground utilities </a:t>
            </a:r>
            <a:endParaRPr lang="en-US" sz="1800" dirty="0" smtClean="0"/>
          </a:p>
          <a:p>
            <a:pPr lvl="1"/>
            <a:r>
              <a:rPr lang="en-US" sz="1800" dirty="0" smtClean="0"/>
              <a:t>PCMB </a:t>
            </a:r>
            <a:r>
              <a:rPr lang="en-US" sz="1800" dirty="0"/>
              <a:t>and Wayne and Gladys Valley Center for </a:t>
            </a:r>
            <a:r>
              <a:rPr lang="en-US" sz="1800" dirty="0" smtClean="0"/>
              <a:t>Vision</a:t>
            </a:r>
          </a:p>
          <a:p>
            <a:pPr lvl="1"/>
            <a:endParaRPr lang="en-US" sz="1800" b="1" dirty="0" smtClean="0"/>
          </a:p>
          <a:p>
            <a:r>
              <a:rPr lang="en-US" sz="1800" b="1" dirty="0" smtClean="0"/>
              <a:t>Non-UCSF construction</a:t>
            </a:r>
          </a:p>
          <a:p>
            <a:pPr lvl="1"/>
            <a:r>
              <a:rPr lang="en-US" sz="1800" dirty="0" smtClean="0"/>
              <a:t>Muni </a:t>
            </a:r>
            <a:r>
              <a:rPr lang="en-US" sz="1800" dirty="0"/>
              <a:t>stop at MB </a:t>
            </a:r>
            <a:endParaRPr lang="en-US" sz="1800" dirty="0" smtClean="0"/>
          </a:p>
          <a:p>
            <a:pPr lvl="1"/>
            <a:r>
              <a:rPr lang="en-US" sz="1800" dirty="0" smtClean="0"/>
              <a:t>Other projects on 3</a:t>
            </a:r>
            <a:r>
              <a:rPr lang="en-US" sz="1800" baseline="30000" dirty="0" smtClean="0"/>
              <a:t>rd </a:t>
            </a:r>
            <a:r>
              <a:rPr lang="en-US" sz="1800" dirty="0" smtClean="0"/>
              <a:t>Street</a:t>
            </a:r>
            <a:endParaRPr lang="en-US" sz="1800" dirty="0"/>
          </a:p>
          <a:p>
            <a:pPr lvl="1"/>
            <a:r>
              <a:rPr lang="en-US" sz="1800" dirty="0" smtClean="0"/>
              <a:t>Chase </a:t>
            </a:r>
            <a:r>
              <a:rPr lang="en-US" sz="1800" dirty="0"/>
              <a:t>Center </a:t>
            </a:r>
            <a:r>
              <a:rPr lang="en-US" sz="1800" dirty="0" smtClean="0"/>
              <a:t>opens September 2019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79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b="1" dirty="0" smtClean="0"/>
              <a:t>Zoom </a:t>
            </a:r>
            <a:r>
              <a:rPr lang="en-US" b="1" dirty="0"/>
              <a:t>Training Sessions &amp; Open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Increased need to provide training for current and new employees on using Zoom properly. </a:t>
            </a:r>
            <a:endParaRPr lang="en-US" sz="1800" dirty="0"/>
          </a:p>
          <a:p>
            <a:r>
              <a:rPr lang="en-US" sz="1800" dirty="0" smtClean="0"/>
              <a:t>Agenda &amp; Details will be posted on MH website and shared by Floors coordinators on each floor</a:t>
            </a:r>
          </a:p>
          <a:p>
            <a:r>
              <a:rPr lang="en-US" sz="1800" dirty="0" smtClean="0"/>
              <a:t>Training Dates:</a:t>
            </a:r>
          </a:p>
          <a:p>
            <a:pPr lvl="1"/>
            <a:r>
              <a:rPr lang="en-US" sz="1800" dirty="0" smtClean="0"/>
              <a:t>Thursday </a:t>
            </a:r>
            <a:r>
              <a:rPr lang="en-US" sz="1800" dirty="0"/>
              <a:t>June 20, 1-3 p.m. in MH 5700</a:t>
            </a:r>
          </a:p>
          <a:p>
            <a:pPr lvl="1"/>
            <a:r>
              <a:rPr lang="en-US" sz="1800" dirty="0"/>
              <a:t>Friday June 28, 10-noon in MH 6500</a:t>
            </a:r>
          </a:p>
          <a:p>
            <a:pPr lvl="1"/>
            <a:r>
              <a:rPr lang="en-US" sz="1800" dirty="0"/>
              <a:t>Thursday July 25, 10-noon in MH 6500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Mission Hall: Ask &amp;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861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7315</TotalTime>
  <Words>608</Words>
  <Application>Microsoft Office PowerPoint</Application>
  <PresentationFormat>On-screen Show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Mission Hall Updates </vt:lpstr>
      <vt:lpstr>Agenda</vt:lpstr>
      <vt:lpstr>Reconfiguration &amp; Renovation Updates</vt:lpstr>
      <vt:lpstr>Near Term Assignments- “Interim Period” </vt:lpstr>
      <vt:lpstr>MH Final State</vt:lpstr>
      <vt:lpstr>Visualized Move Plan</vt:lpstr>
      <vt:lpstr>Other Mission Bay Construction</vt:lpstr>
      <vt:lpstr>Zoom Training Sessions &amp; Open House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Vite, Luis</cp:lastModifiedBy>
  <cp:revision>308</cp:revision>
  <dcterms:created xsi:type="dcterms:W3CDTF">2012-05-07T17:59:34Z</dcterms:created>
  <dcterms:modified xsi:type="dcterms:W3CDTF">2019-05-30T21:19:28Z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