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5"/>
  </p:notesMasterIdLst>
  <p:handoutMasterIdLst>
    <p:handoutMasterId r:id="rId16"/>
  </p:handoutMasterIdLst>
  <p:sldIdLst>
    <p:sldId id="406" r:id="rId7"/>
    <p:sldId id="474" r:id="rId8"/>
    <p:sldId id="473" r:id="rId9"/>
    <p:sldId id="468" r:id="rId10"/>
    <p:sldId id="470" r:id="rId11"/>
    <p:sldId id="471" r:id="rId12"/>
    <p:sldId id="475" r:id="rId13"/>
    <p:sldId id="46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9011" autoAdjust="0"/>
  </p:normalViewPr>
  <p:slideViewPr>
    <p:cSldViewPr snapToGrid="0" showGuides="1">
      <p:cViewPr varScale="1">
        <p:scale>
          <a:sx n="92" d="100"/>
          <a:sy n="92" d="100"/>
        </p:scale>
        <p:origin x="1599" y="48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9/21/2018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11D17C00-9642-42BD-8570-1E53151B0424}" type="datetime1">
              <a:rPr lang="en-US" smtClean="0">
                <a:latin typeface="Arial" pitchFamily="34" charset="0"/>
                <a:cs typeface="Arial" pitchFamily="34" charset="0"/>
              </a:rPr>
              <a:t>9/21/2018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298763"/>
            <a:ext cx="6595720" cy="1203406"/>
          </a:xfrm>
        </p:spPr>
        <p:txBody>
          <a:bodyPr/>
          <a:lstStyle/>
          <a:p>
            <a:r>
              <a:rPr lang="en-US" dirty="0" smtClean="0"/>
              <a:t>Mission Hall 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&amp; Learn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Christine Shaff</a:t>
            </a:r>
            <a:br>
              <a:rPr lang="en-US" dirty="0" smtClean="0"/>
            </a:br>
            <a:r>
              <a:rPr lang="en-US" dirty="0" smtClean="0"/>
              <a:t>UCSF Real Estate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Acoustical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Ceiling above open workstation areas </a:t>
            </a:r>
          </a:p>
          <a:p>
            <a:pPr lvl="1"/>
            <a:r>
              <a:rPr lang="en-US" dirty="0" smtClean="0"/>
              <a:t>Completed on floors 4-7</a:t>
            </a:r>
          </a:p>
          <a:p>
            <a:pPr lvl="1"/>
            <a:r>
              <a:rPr lang="en-US" dirty="0" smtClean="0"/>
              <a:t>Scheduled to finish on 3</a:t>
            </a:r>
            <a:r>
              <a:rPr lang="en-US" baseline="30000" dirty="0" smtClean="0"/>
              <a:t>rd</a:t>
            </a:r>
            <a:r>
              <a:rPr lang="en-US" dirty="0" smtClean="0"/>
              <a:t> floor this Friday (Sept. 21)</a:t>
            </a:r>
          </a:p>
          <a:p>
            <a:pPr lvl="1"/>
            <a:r>
              <a:rPr lang="en-US" dirty="0" smtClean="0"/>
              <a:t>Scheduled for 2</a:t>
            </a:r>
            <a:r>
              <a:rPr lang="en-US" baseline="30000" dirty="0" smtClean="0"/>
              <a:t>nd</a:t>
            </a:r>
            <a:r>
              <a:rPr lang="en-US" dirty="0" smtClean="0"/>
              <a:t> floor Oct. 2-5</a:t>
            </a:r>
          </a:p>
          <a:p>
            <a:pPr lvl="1"/>
            <a:r>
              <a:rPr lang="en-US" dirty="0" smtClean="0"/>
              <a:t>Minor follow up expected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950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Acoustical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Room doors</a:t>
            </a:r>
          </a:p>
          <a:p>
            <a:pPr lvl="1"/>
            <a:r>
              <a:rPr lang="en-US" dirty="0" smtClean="0"/>
              <a:t>Completed on floors 4-7</a:t>
            </a:r>
          </a:p>
          <a:p>
            <a:pPr lvl="1"/>
            <a:r>
              <a:rPr lang="en-US" dirty="0" smtClean="0"/>
              <a:t>Underway on 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</a:p>
          <a:p>
            <a:pPr lvl="1"/>
            <a:r>
              <a:rPr lang="en-US" dirty="0" smtClean="0"/>
              <a:t>Scheduled to start on 2</a:t>
            </a:r>
            <a:r>
              <a:rPr lang="en-US" baseline="30000" dirty="0" smtClean="0"/>
              <a:t>nd</a:t>
            </a:r>
            <a:r>
              <a:rPr lang="en-US" dirty="0" smtClean="0"/>
              <a:t> floor doors next week (Sept. 24)</a:t>
            </a:r>
          </a:p>
          <a:p>
            <a:pPr lvl="1"/>
            <a:r>
              <a:rPr lang="en-US" dirty="0" smtClean="0"/>
              <a:t>Overall completion week of Oct.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59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Acoustical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Town Centers </a:t>
            </a:r>
          </a:p>
          <a:p>
            <a:pPr lvl="1"/>
            <a:r>
              <a:rPr lang="en-US" dirty="0" smtClean="0"/>
              <a:t>Select walls</a:t>
            </a:r>
          </a:p>
          <a:p>
            <a:pPr lvl="1"/>
            <a:r>
              <a:rPr lang="en-US" dirty="0" smtClean="0"/>
              <a:t>Expect start early October</a:t>
            </a:r>
          </a:p>
          <a:p>
            <a:pPr lvl="1"/>
            <a:r>
              <a:rPr lang="en-US" dirty="0" smtClean="0"/>
              <a:t>Sequence will be floor by floor, starting on 7 and moving down</a:t>
            </a:r>
          </a:p>
          <a:p>
            <a:pPr lvl="1"/>
            <a:r>
              <a:rPr lang="en-US" dirty="0" smtClean="0"/>
              <a:t>No preparation by occupants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13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Focus Room Conversions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353 Focus Rooms will have work, 241 (65%) of these will be converted to private offices</a:t>
            </a:r>
          </a:p>
          <a:p>
            <a:r>
              <a:rPr lang="en-US" dirty="0" smtClean="0"/>
              <a:t>Work is scheduled to start on 7</a:t>
            </a:r>
            <a:r>
              <a:rPr lang="en-US" baseline="30000" dirty="0" smtClean="0"/>
              <a:t>th</a:t>
            </a:r>
            <a:r>
              <a:rPr lang="en-US" dirty="0" smtClean="0"/>
              <a:t> floor Monday Sept. 24, new furniture to be installed Friday Sept. 28</a:t>
            </a:r>
          </a:p>
          <a:p>
            <a:r>
              <a:rPr lang="en-US" dirty="0" smtClean="0"/>
              <a:t>Next set of rooms scheduled Oct. 1-5</a:t>
            </a:r>
          </a:p>
          <a:p>
            <a:r>
              <a:rPr lang="en-US" dirty="0" smtClean="0"/>
              <a:t>Focus </a:t>
            </a:r>
            <a:r>
              <a:rPr lang="en-US" dirty="0"/>
              <a:t>Rooms converted each week will be a collection from throughout the building, so no floor will be without available Focus Rooms during the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 smtClean="0"/>
              <a:t>Conversion project expected to take 6-8 weeks</a:t>
            </a:r>
            <a:endParaRPr lang="en-US" dirty="0"/>
          </a:p>
          <a:p>
            <a:r>
              <a:rPr lang="en-US" dirty="0"/>
              <a:t>All existing furniture and any other items will be removed prior to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186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Other Mission Bay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35152"/>
            <a:ext cx="8325548" cy="4011502"/>
          </a:xfrm>
        </p:spPr>
        <p:txBody>
          <a:bodyPr/>
          <a:lstStyle/>
          <a:p>
            <a:r>
              <a:rPr lang="en-US" dirty="0" smtClean="0"/>
              <a:t>UCSF</a:t>
            </a:r>
          </a:p>
          <a:p>
            <a:pPr lvl="1"/>
            <a:r>
              <a:rPr lang="en-US" dirty="0"/>
              <a:t>Solar installation at Mission Hall</a:t>
            </a:r>
          </a:p>
          <a:p>
            <a:pPr lvl="1"/>
            <a:r>
              <a:rPr lang="en-US" dirty="0" smtClean="0"/>
              <a:t>Weill Neurosciences </a:t>
            </a:r>
            <a:r>
              <a:rPr lang="en-US" dirty="0"/>
              <a:t>Building, underground utilities </a:t>
            </a:r>
            <a:endParaRPr lang="en-US" dirty="0" smtClean="0"/>
          </a:p>
          <a:p>
            <a:pPr lvl="1"/>
            <a:r>
              <a:rPr lang="en-US" dirty="0" smtClean="0"/>
              <a:t>PCMB </a:t>
            </a:r>
            <a:r>
              <a:rPr lang="en-US" dirty="0"/>
              <a:t>and </a:t>
            </a:r>
            <a:r>
              <a:rPr lang="en-US" dirty="0" smtClean="0"/>
              <a:t>Center for Vision Neuroscience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lectric </a:t>
            </a:r>
            <a:r>
              <a:rPr lang="en-US" dirty="0"/>
              <a:t>shuttle lot opening </a:t>
            </a:r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parking lot at Block 18,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St. </a:t>
            </a:r>
            <a:r>
              <a:rPr lang="en-US" dirty="0" smtClean="0"/>
              <a:t>connected</a:t>
            </a:r>
          </a:p>
          <a:p>
            <a:r>
              <a:rPr lang="en-US" dirty="0" smtClean="0"/>
              <a:t>Non-UCSF construction</a:t>
            </a:r>
          </a:p>
          <a:p>
            <a:pPr lvl="1"/>
            <a:r>
              <a:rPr lang="en-US" dirty="0" smtClean="0"/>
              <a:t>Muni </a:t>
            </a:r>
            <a:r>
              <a:rPr lang="en-US" dirty="0"/>
              <a:t>stop at MB </a:t>
            </a:r>
            <a:r>
              <a:rPr lang="en-US" dirty="0" smtClean="0"/>
              <a:t>goes </a:t>
            </a:r>
            <a:r>
              <a:rPr lang="en-US" dirty="0"/>
              <a:t>away </a:t>
            </a:r>
            <a:r>
              <a:rPr lang="en-US" dirty="0" smtClean="0"/>
              <a:t>starting Nov</a:t>
            </a:r>
            <a:r>
              <a:rPr lang="en-US" dirty="0"/>
              <a:t>. </a:t>
            </a:r>
            <a:r>
              <a:rPr lang="en-US" dirty="0" smtClean="0"/>
              <a:t>12 through April 2019</a:t>
            </a:r>
          </a:p>
          <a:p>
            <a:pPr lvl="1"/>
            <a:r>
              <a:rPr lang="en-US" dirty="0" smtClean="0"/>
              <a:t>SFMTA </a:t>
            </a:r>
            <a:r>
              <a:rPr lang="en-US" dirty="0"/>
              <a:t>closing 3</a:t>
            </a:r>
            <a:r>
              <a:rPr lang="en-US" baseline="30000" dirty="0"/>
              <a:t>rd</a:t>
            </a:r>
            <a:r>
              <a:rPr lang="en-US" dirty="0"/>
              <a:t>/16</a:t>
            </a:r>
            <a:r>
              <a:rPr lang="en-US" baseline="30000" dirty="0"/>
              <a:t>th</a:t>
            </a:r>
            <a:r>
              <a:rPr lang="en-US" dirty="0"/>
              <a:t> last weekend in </a:t>
            </a:r>
            <a:r>
              <a:rPr lang="en-US" dirty="0" smtClean="0"/>
              <a:t>November</a:t>
            </a:r>
          </a:p>
          <a:p>
            <a:pPr lvl="1"/>
            <a:r>
              <a:rPr lang="en-US" dirty="0" smtClean="0"/>
              <a:t>Chase </a:t>
            </a:r>
            <a:r>
              <a:rPr lang="en-US" dirty="0"/>
              <a:t>Center </a:t>
            </a:r>
            <a:r>
              <a:rPr lang="en-US" dirty="0" smtClean="0"/>
              <a:t>opens September 2019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794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Space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to Building Governance Committee August 17</a:t>
            </a:r>
          </a:p>
          <a:p>
            <a:pPr lvl="1"/>
            <a:r>
              <a:rPr lang="en-US" dirty="0" smtClean="0"/>
              <a:t>Now posted on Mission Hall website</a:t>
            </a:r>
          </a:p>
          <a:p>
            <a:r>
              <a:rPr lang="en-US" dirty="0" smtClean="0"/>
              <a:t>Meetings with units expected to start in </a:t>
            </a:r>
            <a:r>
              <a:rPr lang="en-US" smtClean="0"/>
              <a:t>early October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232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5670</TotalTime>
  <Words>341</Words>
  <Application>Microsoft Office PowerPoint</Application>
  <PresentationFormat>On-screen Show (4:3)</PresentationFormat>
  <Paragraphs>62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Mission Hall Updates </vt:lpstr>
      <vt:lpstr>Acoustical Improvements</vt:lpstr>
      <vt:lpstr>Acoustical Improvements</vt:lpstr>
      <vt:lpstr>Acoustical Improvements</vt:lpstr>
      <vt:lpstr>Focus Room Conversions </vt:lpstr>
      <vt:lpstr>Other Mission Bay Construction</vt:lpstr>
      <vt:lpstr>Space Allocation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Morrison, Cristina</cp:lastModifiedBy>
  <cp:revision>285</cp:revision>
  <dcterms:created xsi:type="dcterms:W3CDTF">2012-05-07T17:59:34Z</dcterms:created>
  <dcterms:modified xsi:type="dcterms:W3CDTF">2018-09-21T17:37:06Z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